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648" r:id="rId5"/>
    <p:sldId id="659" r:id="rId6"/>
    <p:sldId id="695" r:id="rId7"/>
    <p:sldId id="677" r:id="rId8"/>
    <p:sldId id="696" r:id="rId9"/>
    <p:sldId id="679" r:id="rId10"/>
    <p:sldId id="680" r:id="rId11"/>
    <p:sldId id="717" r:id="rId12"/>
    <p:sldId id="682" r:id="rId13"/>
    <p:sldId id="699" r:id="rId14"/>
    <p:sldId id="683" r:id="rId15"/>
    <p:sldId id="714" r:id="rId16"/>
    <p:sldId id="681" r:id="rId17"/>
    <p:sldId id="688" r:id="rId18"/>
    <p:sldId id="693" r:id="rId19"/>
    <p:sldId id="705" r:id="rId20"/>
    <p:sldId id="706" r:id="rId21"/>
    <p:sldId id="703" r:id="rId22"/>
    <p:sldId id="710" r:id="rId23"/>
    <p:sldId id="691" r:id="rId24"/>
    <p:sldId id="716" r:id="rId25"/>
    <p:sldId id="709" r:id="rId26"/>
    <p:sldId id="715" r:id="rId27"/>
    <p:sldId id="711" r:id="rId28"/>
    <p:sldId id="718" r:id="rId29"/>
    <p:sldId id="712" r:id="rId30"/>
    <p:sldId id="71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97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223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9959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1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7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337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927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600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latin typeface="+mn-lt"/>
                <a:ea typeface="Times New Roman" charset="0"/>
                <a:cs typeface="Times New Roman" charset="0"/>
              </a:rPr>
              <a:t>Person Detection from a Top-View Perspective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  <p:sp>
        <p:nvSpPr>
          <p:cNvPr id="2" name="Shape 248">
            <a:extLst>
              <a:ext uri="{FF2B5EF4-FFF2-40B4-BE49-F238E27FC236}">
                <a16:creationId xmlns:a16="http://schemas.microsoft.com/office/drawing/2014/main" id="{7A4FE3CB-AE26-4BC3-B78B-972534817426}"/>
              </a:ext>
            </a:extLst>
          </p:cNvPr>
          <p:cNvSpPr/>
          <p:nvPr/>
        </p:nvSpPr>
        <p:spPr>
          <a:xfrm>
            <a:off x="350850" y="449163"/>
            <a:ext cx="8559686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extraction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Data Collection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82755" y="920798"/>
            <a:ext cx="8326223" cy="137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provided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comes from video frames recorded by different cameras from a top-view, within a real environment: a supermarket.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30.000 images needed a skim because some did not contain people.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87" y="2229276"/>
            <a:ext cx="3407658" cy="25557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90CBEE5-FAA6-45A4-8330-5AB1D7B5B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7253" y="2233220"/>
            <a:ext cx="3407659" cy="25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1199252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0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922311"/>
            <a:ext cx="8297039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174612"/>
            <a:ext cx="6773000" cy="235795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120D4-0BD6-4B24-BF80-6EC0EE1810FC}"/>
              </a:ext>
            </a:extLst>
          </p:cNvPr>
          <p:cNvSpPr txBox="1"/>
          <p:nvPr/>
        </p:nvSpPr>
        <p:spPr>
          <a:xfrm>
            <a:off x="350849" y="4532563"/>
            <a:ext cx="8297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90000"/>
                  </a:schemeClr>
                </a:solidFill>
              </a:rPr>
              <a:t>[Wei Liu et al, 2016] Present a method for detecting objects in images using a single deep neural network. The approach, named SSD, discretizes the output space of bounding boxes into a set of default boxes. over different aspect ratios and scales feature map location.</a:t>
            </a:r>
            <a:endParaRPr lang="it-IT" sz="9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1599582" y="3351745"/>
            <a:ext cx="5944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350849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AB45D6CE-7B95-44DC-AC30-A03BD8A374FE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BBAFB0E7-223D-44B7-BEB6-19A8AFD04DED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Loss Function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A22C19-62CB-4D4D-8D7D-5A156A11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3022"/>
            <a:ext cx="4400550" cy="695325"/>
          </a:xfrm>
          <a:prstGeom prst="rect">
            <a:avLst/>
          </a:prstGeom>
        </p:spPr>
      </p:pic>
      <p:sp>
        <p:nvSpPr>
          <p:cNvPr id="8" name="Google Shape;380;p30">
            <a:extLst>
              <a:ext uri="{FF2B5EF4-FFF2-40B4-BE49-F238E27FC236}">
                <a16:creationId xmlns:a16="http://schemas.microsoft.com/office/drawing/2014/main" id="{AAD3905A-F8B5-458B-B417-07D0A688CA81}"/>
              </a:ext>
            </a:extLst>
          </p:cNvPr>
          <p:cNvSpPr/>
          <p:nvPr/>
        </p:nvSpPr>
        <p:spPr>
          <a:xfrm>
            <a:off x="350850" y="950707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Loss function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consists of two terms: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where N is the matched default boxes.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0" name="Google Shape;380;p30">
            <a:extLst>
              <a:ext uri="{FF2B5EF4-FFF2-40B4-BE49-F238E27FC236}">
                <a16:creationId xmlns:a16="http://schemas.microsoft.com/office/drawing/2014/main" id="{D0D982EF-E49D-41D4-826D-ABB327A29A73}"/>
              </a:ext>
            </a:extLst>
          </p:cNvPr>
          <p:cNvSpPr/>
          <p:nvPr/>
        </p:nvSpPr>
        <p:spPr>
          <a:xfrm>
            <a:off x="350850" y="2108347"/>
            <a:ext cx="8326222" cy="147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Localization Loss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which is the smooth L1 loss between the predicted box (l) and the ground-truth box (g) parameters. 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Confidence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which is the softmax loss over confidences (c).</a:t>
            </a: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07382" y="1465950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performed 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aim is to build an efficient model to detect the people in the scene.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This framework is evaluated on a real-world scenario which is a retail environment.</a:t>
            </a: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4" y="1085469"/>
            <a:ext cx="3963414" cy="29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350850" y="905202"/>
            <a:ext cx="839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72271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97765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i="0" u="none" dirty="0"/>
                        <a:t>0,910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69795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81534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2381" r="516" b="3513"/>
          <a:stretch/>
        </p:blipFill>
        <p:spPr>
          <a:xfrm>
            <a:off x="5757666" y="1786902"/>
            <a:ext cx="3162025" cy="234534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678311" y="423829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E35D9C-8842-4AF4-87DF-39BAA5B1FA9B}"/>
              </a:ext>
            </a:extLst>
          </p:cNvPr>
          <p:cNvSpPr txBox="1"/>
          <p:nvPr/>
        </p:nvSpPr>
        <p:spPr>
          <a:xfrm>
            <a:off x="350850" y="905202"/>
            <a:ext cx="839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3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50850" y="1021270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FAFD6FC2-FFD8-4466-B825-A928A7B96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6249"/>
              </p:ext>
            </p:extLst>
          </p:nvPr>
        </p:nvGraphicFramePr>
        <p:xfrm>
          <a:off x="3408317" y="2055726"/>
          <a:ext cx="2327364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75787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733995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817582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FINE-TUNE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SSD512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0,744</a:t>
                      </a:r>
                      <a:endParaRPr lang="it-IT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0,934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0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F1 Score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0,746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0,828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89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IoU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0,712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u="none" dirty="0"/>
                        <a:t>0,885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669B5F-059D-42D1-823D-931FC14B15B5}"/>
              </a:ext>
            </a:extLst>
          </p:cNvPr>
          <p:cNvSpPr txBox="1"/>
          <p:nvPr/>
        </p:nvSpPr>
        <p:spPr>
          <a:xfrm>
            <a:off x="350850" y="1021270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0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6" y="2277655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proposed approach, i.e. replacing the feature extractor, proved to be excellent to solve the detection problem. The best architecture remains the SSD512 with the VGG16.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71D9F-C130-4678-8F99-E52811E3F823}"/>
              </a:ext>
            </a:extLst>
          </p:cNvPr>
          <p:cNvSpPr txBox="1"/>
          <p:nvPr/>
        </p:nvSpPr>
        <p:spPr>
          <a:xfrm>
            <a:off x="350850" y="831481"/>
            <a:ext cx="83759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Labelling the Dataset (~17.000);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Replacement of VGG16 with ResNet50;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Training from scratch and fine-tuning;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Average Precision not less than 90%.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1449547-A11C-496E-88F5-276578BD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858" y="2843487"/>
            <a:ext cx="2662322" cy="199674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53B7B78-D8F8-4B69-B4C6-AD64D83D6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356" y="2837382"/>
            <a:ext cx="2666251" cy="19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AF534D-6B60-484D-8341-5C2DC0EB1649}"/>
              </a:ext>
            </a:extLst>
          </p:cNvPr>
          <p:cNvSpPr txBox="1"/>
          <p:nvPr/>
        </p:nvSpPr>
        <p:spPr>
          <a:xfrm>
            <a:off x="350850" y="1291971"/>
            <a:ext cx="8375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elvetica" panose="020B0604020202020204" pitchFamily="34" charset="0"/>
              <a:buChar char="+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feature extractor with other architectures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ResNet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-like, for example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DenseNet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elvetica" panose="020B0604020202020204" pitchFamily="34" charset="0"/>
              <a:buChar char="+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type of feature extractor, i.e. Feature Pyramid Networks (FPN)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F42819E-3BF6-41B2-AF6F-638EBCE53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858" y="2843487"/>
            <a:ext cx="2662322" cy="19967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B9718B-C63E-46AC-BCF0-7AEBB8A1A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356" y="2837382"/>
            <a:ext cx="2666251" cy="19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REFERENCES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50850" y="1031796"/>
            <a:ext cx="8375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[1] Misbah Ahmad, Imran Ahmed, Kaleem Ullah, Iqbal khan, Ayesha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Khattak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Awais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Adnan, "Person Detection from Overhead View: A Survey".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[2] Wei Liu, Dragomir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Anguelov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Dumitru Erhan, Christian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Szegedy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Scott Reed, Cheng-Yang Fu, Alexander C. Berg, "SSD: Single Shot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MultiBox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Detector".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[3]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Zhengxia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Zou,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Zhenwei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Shi,Member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IEEE,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Yuhong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Guo, and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Jieping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Ye,Senior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Member, "Object Detection in 20 Years: A Survey," IEEE.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[4] L. Jiao et al., "A Survey of Deep Learning-Based Object Detection," in IEEE Access, 2019, vol. 7, pp. 128837-128868.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[5]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"Rich feature hierarchies for accurate object detection and semantic segmentation," in Proceedings of the IEEE conference on computer vision and pattern recognition, 2014, pp.580-587.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[6]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"Region based convolution with deep convolutional neural networks," in Advances in neural information processing systems, 2012, pp. 1097-1105.</a:t>
            </a:r>
          </a:p>
        </p:txBody>
      </p:sp>
    </p:spTree>
    <p:extLst>
      <p:ext uri="{BB962C8B-B14F-4D97-AF65-F5344CB8AC3E}">
        <p14:creationId xmlns:p14="http://schemas.microsoft.com/office/powerpoint/2010/main" val="217720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1113051"/>
            <a:ext cx="8477750" cy="2058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i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“Some people call it Artificial Intelligence but the reality is, this technology will enhance us. So, instead of Artificial Intelligence I think we will Augment our Intelligence”</a:t>
            </a:r>
          </a:p>
          <a:p>
            <a:pPr algn="ctr">
              <a:lnSpc>
                <a:spcPct val="100000"/>
              </a:lnSpc>
            </a:pPr>
            <a:endParaRPr lang="en-US" sz="4400" b="1" dirty="0">
              <a:latin typeface="Helvetica" panose="020B0604020202020204" pitchFamily="34" charset="0"/>
              <a:ea typeface="Calibri" charset="0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992584-AFA2-4A61-BDEB-63DE6FE15496}"/>
              </a:ext>
            </a:extLst>
          </p:cNvPr>
          <p:cNvSpPr txBox="1"/>
          <p:nvPr/>
        </p:nvSpPr>
        <p:spPr>
          <a:xfrm>
            <a:off x="5873120" y="3394955"/>
            <a:ext cx="2937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Ginni </a:t>
            </a:r>
            <a:r>
              <a:rPr lang="it-IT" sz="1200" dirty="0" err="1">
                <a:solidFill>
                  <a:srgbClr val="445B68"/>
                </a:solidFill>
                <a:latin typeface="Helvetica" pitchFamily="2" charset="0"/>
              </a:rPr>
              <a:t>Rometty</a:t>
            </a:r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, </a:t>
            </a:r>
            <a:r>
              <a:rPr lang="it-IT" sz="1200" dirty="0" err="1">
                <a:solidFill>
                  <a:srgbClr val="445B68"/>
                </a:solidFill>
                <a:latin typeface="Helvetica" pitchFamily="2" charset="0"/>
              </a:rPr>
              <a:t>President</a:t>
            </a:r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 &amp; CEO of IBM</a:t>
            </a:r>
          </a:p>
        </p:txBody>
      </p:sp>
    </p:spTree>
    <p:extLst>
      <p:ext uri="{BB962C8B-B14F-4D97-AF65-F5344CB8AC3E}">
        <p14:creationId xmlns:p14="http://schemas.microsoft.com/office/powerpoint/2010/main" val="266074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307382" y="1986974"/>
            <a:ext cx="3796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1341443"/>
            <a:ext cx="4221150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40" y="453652"/>
            <a:ext cx="3433210" cy="4281614"/>
          </a:xfrm>
          <a:prstGeom prst="rect">
            <a:avLst/>
          </a:prstGeom>
        </p:spPr>
      </p:pic>
      <p:sp>
        <p:nvSpPr>
          <p:cNvPr id="2" name="Shape 248">
            <a:extLst>
              <a:ext uri="{FF2B5EF4-FFF2-40B4-BE49-F238E27FC236}">
                <a16:creationId xmlns:a16="http://schemas.microsoft.com/office/drawing/2014/main" id="{34658492-E8EC-488E-9A66-12675D5864B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49" y="1107033"/>
            <a:ext cx="3516923" cy="14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9" b="40682"/>
          <a:stretch/>
        </p:blipFill>
        <p:spPr>
          <a:xfrm>
            <a:off x="4182894" y="756941"/>
            <a:ext cx="4610256" cy="2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49" y="1107033"/>
            <a:ext cx="3516923" cy="14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9"/>
          <a:stretch/>
        </p:blipFill>
        <p:spPr>
          <a:xfrm>
            <a:off x="4182894" y="756940"/>
            <a:ext cx="4610256" cy="38808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E157B8-D15C-4E8B-AD4A-23CDBB0EA592}"/>
              </a:ext>
            </a:extLst>
          </p:cNvPr>
          <p:cNvSpPr txBox="1"/>
          <p:nvPr/>
        </p:nvSpPr>
        <p:spPr>
          <a:xfrm>
            <a:off x="350849" y="3145579"/>
            <a:ext cx="35169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SSD, etc..) treat object detection as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57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50" y="756940"/>
            <a:ext cx="5523699" cy="4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48">
            <a:extLst>
              <a:ext uri="{FF2B5EF4-FFF2-40B4-BE49-F238E27FC236}">
                <a16:creationId xmlns:a16="http://schemas.microsoft.com/office/drawing/2014/main" id="{1DE390F4-7A79-4323-BC7B-CFB0AB24779E}"/>
              </a:ext>
            </a:extLst>
          </p:cNvPr>
          <p:cNvSpPr/>
          <p:nvPr/>
        </p:nvSpPr>
        <p:spPr>
          <a:xfrm>
            <a:off x="350850" y="449163"/>
            <a:ext cx="8559686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extraction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25539</TotalTime>
  <Words>1373</Words>
  <Application>Microsoft Office PowerPoint</Application>
  <PresentationFormat>Presentazione su schermo (16:9)</PresentationFormat>
  <Paragraphs>223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HGGothicE</vt:lpstr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578</cp:revision>
  <dcterms:created xsi:type="dcterms:W3CDTF">2017-10-21T12:12:37Z</dcterms:created>
  <dcterms:modified xsi:type="dcterms:W3CDTF">2020-07-21T18:30:52Z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